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056659" y="9686087"/>
            <a:ext cx="33032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0">
                <a:solidFill>
                  <a:srgbClr val="231F20"/>
                </a:solidFill>
                <a:latin typeface="Tahoma"/>
                <a:cs typeface="Tahoma"/>
              </a:rPr>
              <a:t>Mitsubishi</a:t>
            </a:r>
            <a:r>
              <a:rPr dirty="0" sz="1000" spc="-5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231F20"/>
                </a:solidFill>
                <a:latin typeface="Tahoma"/>
                <a:cs typeface="Tahoma"/>
              </a:rPr>
              <a:t>Electric </a:t>
            </a:r>
            <a:r>
              <a:rPr dirty="0" sz="1000" spc="-50">
                <a:solidFill>
                  <a:srgbClr val="231F20"/>
                </a:solidFill>
                <a:latin typeface="Tahoma"/>
                <a:cs typeface="Tahoma"/>
              </a:rPr>
              <a:t>Automation</a:t>
            </a:r>
            <a:r>
              <a:rPr dirty="0" sz="1000" spc="-3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231F20"/>
                </a:solidFill>
                <a:latin typeface="Tahoma"/>
                <a:cs typeface="Tahoma"/>
              </a:rPr>
              <a:t>|</a:t>
            </a:r>
            <a:r>
              <a:rPr dirty="0" sz="14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000" spc="-130" b="1">
                <a:solidFill>
                  <a:srgbClr val="231F20"/>
                </a:solidFill>
                <a:latin typeface="Arial"/>
                <a:cs typeface="Arial"/>
              </a:rPr>
              <a:t>Human</a:t>
            </a:r>
            <a:r>
              <a:rPr dirty="0" sz="1000" spc="-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70" b="1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r>
              <a:rPr dirty="0" sz="1000" spc="-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30" b="1">
                <a:solidFill>
                  <a:srgbClr val="231F20"/>
                </a:solidFill>
                <a:latin typeface="Arial"/>
                <a:cs typeface="Arial"/>
              </a:rPr>
              <a:t>Interfaces</a:t>
            </a:r>
            <a:r>
              <a:rPr dirty="0" sz="1000" spc="45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50" b="1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73100" y="9784637"/>
            <a:ext cx="15373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Selection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Guide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Edition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19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Revised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April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1,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2019</a:t>
            </a:r>
            <a:endParaRPr sz="600">
              <a:latin typeface="Tahoma"/>
              <a:cs typeface="Tahom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543800" y="3664000"/>
            <a:ext cx="228600" cy="458470"/>
          </a:xfrm>
          <a:custGeom>
            <a:avLst/>
            <a:gdLst/>
            <a:ahLst/>
            <a:cxnLst/>
            <a:rect l="l" t="t" r="r" b="b"/>
            <a:pathLst>
              <a:path w="228600" h="458470">
                <a:moveTo>
                  <a:pt x="0" y="0"/>
                </a:moveTo>
                <a:lnTo>
                  <a:pt x="228600" y="0"/>
                </a:lnTo>
                <a:lnTo>
                  <a:pt x="228600" y="458114"/>
                </a:lnTo>
                <a:lnTo>
                  <a:pt x="0" y="458114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680872" y="837761"/>
          <a:ext cx="6598920" cy="2121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3430"/>
                <a:gridCol w="1060450"/>
                <a:gridCol w="723900"/>
                <a:gridCol w="1082040"/>
                <a:gridCol w="708660"/>
                <a:gridCol w="658495"/>
                <a:gridCol w="905510"/>
                <a:gridCol w="610234"/>
              </a:tblGrid>
              <a:tr h="13462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Category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Model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Number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Screen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Resolution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Display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dirty="0" sz="700" spc="-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Color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Supply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Stocked</a:t>
                      </a:r>
                      <a:r>
                        <a:rPr dirty="0" sz="700" spc="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Item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231F20"/>
                      </a:solidFill>
                      <a:prstDash val="solid"/>
                    </a:lnL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</a:tr>
              <a:tr h="118110"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STBA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12.1"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SVGA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(800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600)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1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TFT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Color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240VAC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STBD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10.4"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781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VGA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(640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781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240VAC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81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81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81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81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White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240VAC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81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81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WXTBD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10.1"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WXGA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(1280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800)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WXTSD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Silver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747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8.4"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774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VGA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(640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774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240VAC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747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74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74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747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74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74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White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240VAC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747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74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74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GT2507-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WTBD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7.0"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4699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WVGA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(800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4699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466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699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GT2507-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WTSD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699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699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Silver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58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58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587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466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699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GT2507T-</a:t>
                      </a:r>
                      <a:r>
                        <a:rPr dirty="0" sz="700" spc="-8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WTSD</a:t>
                      </a:r>
                      <a:r>
                        <a:rPr dirty="0" sz="700" spc="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(Rugged)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699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699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Silver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65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65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651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GT2505-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5.7"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VGA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(640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668166" y="364885"/>
            <a:ext cx="885825" cy="46164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200" spc="-135" b="1">
                <a:solidFill>
                  <a:srgbClr val="231F20"/>
                </a:solidFill>
                <a:latin typeface="Arial"/>
                <a:cs typeface="Arial"/>
              </a:rPr>
              <a:t>GT25</a:t>
            </a:r>
            <a:r>
              <a:rPr dirty="0" sz="1200" spc="-3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Arial"/>
                <a:cs typeface="Arial"/>
              </a:rPr>
              <a:t>Series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000" spc="-105" b="1">
                <a:solidFill>
                  <a:srgbClr val="231F20"/>
                </a:solidFill>
                <a:latin typeface="Arial"/>
                <a:cs typeface="Arial"/>
              </a:rPr>
              <a:t>GT25</a:t>
            </a:r>
            <a:r>
              <a:rPr dirty="0" sz="1000" spc="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95" b="1">
                <a:solidFill>
                  <a:srgbClr val="231F20"/>
                </a:solidFill>
                <a:latin typeface="Arial"/>
                <a:cs typeface="Arial"/>
              </a:rPr>
              <a:t>Base</a:t>
            </a:r>
            <a:r>
              <a:rPr dirty="0" sz="1000" spc="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65" b="1">
                <a:solidFill>
                  <a:srgbClr val="231F20"/>
                </a:solidFill>
                <a:latin typeface="Arial"/>
                <a:cs typeface="Arial"/>
              </a:rPr>
              <a:t>Units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73100" y="4651500"/>
            <a:ext cx="180975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5" b="1">
                <a:solidFill>
                  <a:srgbClr val="231F20"/>
                </a:solidFill>
                <a:latin typeface="Arial"/>
                <a:cs typeface="Arial"/>
              </a:rPr>
              <a:t>GT25</a:t>
            </a:r>
            <a:r>
              <a:rPr dirty="0" sz="1000" spc="2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95" b="1">
                <a:solidFill>
                  <a:srgbClr val="231F20"/>
                </a:solidFill>
                <a:latin typeface="Arial"/>
                <a:cs typeface="Arial"/>
              </a:rPr>
              <a:t>Power</a:t>
            </a:r>
            <a:r>
              <a:rPr dirty="0" sz="1000" spc="2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100" b="1">
                <a:solidFill>
                  <a:srgbClr val="231F20"/>
                </a:solidFill>
                <a:latin typeface="Arial"/>
                <a:cs typeface="Arial"/>
              </a:rPr>
              <a:t>Supply</a:t>
            </a:r>
            <a:r>
              <a:rPr dirty="0" sz="1000" spc="2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70" b="1">
                <a:solidFill>
                  <a:srgbClr val="231F20"/>
                </a:solidFill>
                <a:latin typeface="Arial"/>
                <a:cs typeface="Arial"/>
              </a:rPr>
              <a:t>Specifications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685800" y="4860544"/>
          <a:ext cx="6610350" cy="3028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2610"/>
                <a:gridCol w="749935"/>
                <a:gridCol w="659130"/>
                <a:gridCol w="649605"/>
                <a:gridCol w="631190"/>
                <a:gridCol w="631189"/>
                <a:gridCol w="676910"/>
                <a:gridCol w="676910"/>
                <a:gridCol w="1299210"/>
              </a:tblGrid>
              <a:tr h="33972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Model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Number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195" marR="66040">
                        <a:lnSpc>
                          <a:spcPts val="800"/>
                        </a:lnSpc>
                        <a:spcBef>
                          <a:spcPts val="55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STBA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GT2512F-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6195" marR="56515">
                        <a:lnSpc>
                          <a:spcPts val="800"/>
                        </a:lnSpc>
                        <a:spcBef>
                          <a:spcPts val="15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GT2510F-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6195" marR="38100">
                        <a:lnSpc>
                          <a:spcPts val="800"/>
                        </a:lnSpc>
                        <a:spcBef>
                          <a:spcPts val="15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GT2508F-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3020">
                        <a:lnSpc>
                          <a:spcPts val="800"/>
                        </a:lnSpc>
                        <a:spcBef>
                          <a:spcPts val="55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STBD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GT2512F-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STND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6195" marR="78740">
                        <a:lnSpc>
                          <a:spcPts val="800"/>
                        </a:lnSpc>
                        <a:spcBef>
                          <a:spcPts val="15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VTBD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VTWD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GT2510F-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6195" marR="78740">
                        <a:lnSpc>
                          <a:spcPts val="800"/>
                        </a:lnSpc>
                        <a:spcBef>
                          <a:spcPts val="15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VTBD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VTWD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GT2508F-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GT2505-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6350">
                      <a:solidFill>
                        <a:srgbClr val="231F20"/>
                      </a:solidFill>
                      <a:prstDash val="solid"/>
                    </a:lnL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Input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Supply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Voltage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240VAC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(+10%,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15%)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(+25%,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20%)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VDC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(+10%,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15%)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Input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Supply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Frequency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50/60Hz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±5%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52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6195" marR="43815">
                        <a:lnSpc>
                          <a:spcPts val="800"/>
                        </a:lnSpc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Consumption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Maximum</a:t>
                      </a:r>
                      <a:r>
                        <a:rPr dirty="0" sz="700" spc="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Load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35W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 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34W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 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31W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 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37W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 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33W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 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31W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 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8.4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97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Alone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14W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11W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13W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4.3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97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88265">
                        <a:lnSpc>
                          <a:spcPts val="800"/>
                        </a:lnSpc>
                        <a:spcBef>
                          <a:spcPts val="15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Alone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Backlight</a:t>
                      </a:r>
                      <a:r>
                        <a:rPr dirty="0" sz="700" spc="-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Off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7W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7W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7W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2.6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3972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Inrush</a:t>
                      </a:r>
                      <a:r>
                        <a:rPr dirty="0" sz="700" spc="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Current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 marR="290195">
                        <a:lnSpc>
                          <a:spcPts val="800"/>
                        </a:lnSpc>
                        <a:spcBef>
                          <a:spcPts val="55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60A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(2ms,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ambient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25°C,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maximum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load)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 marR="335915">
                        <a:lnSpc>
                          <a:spcPts val="800"/>
                        </a:lnSpc>
                        <a:spcBef>
                          <a:spcPts val="55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5A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(20ms,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ambient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25°C,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maximum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load)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195" marR="227329">
                        <a:lnSpc>
                          <a:spcPts val="800"/>
                        </a:lnSpc>
                        <a:spcBef>
                          <a:spcPts val="15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42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ms,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ambient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temperature: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25°C,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under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the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maximum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load)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38125">
                <a:tc gridSpan="2">
                  <a:txBody>
                    <a:bodyPr/>
                    <a:lstStyle/>
                    <a:p>
                      <a:pPr marL="36195" marR="300355">
                        <a:lnSpc>
                          <a:spcPts val="800"/>
                        </a:lnSpc>
                        <a:spcBef>
                          <a:spcPts val="15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Permissible</a:t>
                      </a:r>
                      <a:r>
                        <a:rPr dirty="0" sz="700" spc="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Instantaneous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Failure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Within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20ms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(100VAC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more)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8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Within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10ms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8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ms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86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44132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Noise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6195" marR="125095">
                        <a:lnSpc>
                          <a:spcPts val="800"/>
                        </a:lnSpc>
                        <a:spcBef>
                          <a:spcPts val="5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voltage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1500Vp-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width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1μs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simulator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with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frequency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60Hz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6195" marR="214629">
                        <a:lnSpc>
                          <a:spcPts val="800"/>
                        </a:lnSpc>
                        <a:spcBef>
                          <a:spcPts val="5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voltage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500Vp-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width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1μs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simulator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with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frequency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60Hz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195" marR="84455">
                        <a:lnSpc>
                          <a:spcPts val="800"/>
                        </a:lnSpc>
                        <a:spcBef>
                          <a:spcPts val="155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voltage: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Vp-p,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noise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width: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μs,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measured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simulator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with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frequency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ranging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from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30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Hz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Hz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6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381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Withstand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Voltage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286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 marR="274955">
                        <a:lnSpc>
                          <a:spcPts val="800"/>
                        </a:lnSpc>
                        <a:spcBef>
                          <a:spcPts val="1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1500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VAC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minute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between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power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supply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terminal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and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ground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6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 marR="53975">
                        <a:lnSpc>
                          <a:spcPts val="800"/>
                        </a:lnSpc>
                        <a:spcBef>
                          <a:spcPts val="1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350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VAC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minute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between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power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supply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termina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and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ground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6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195" marR="236854">
                        <a:lnSpc>
                          <a:spcPts val="800"/>
                        </a:lnSpc>
                        <a:spcBef>
                          <a:spcPts val="1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500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VAC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minute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across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power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terminals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and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earth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96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Insulation</a:t>
                      </a:r>
                      <a:r>
                        <a:rPr dirty="0" sz="700" spc="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10MΩ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higher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with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an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insulation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resistance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tester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(500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VDC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between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power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supply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terminal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and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ground)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Applicable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Wire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0.75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[mm²]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Clamp</a:t>
                      </a:r>
                      <a:r>
                        <a:rPr dirty="0" sz="700" spc="-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Terminal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Clamp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terminals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M3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screw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RAV1.25-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3,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V2-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S3.3,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V2-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N3A,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FV2-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N3A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8125">
                <a:tc gridSpan="2">
                  <a:txBody>
                    <a:bodyPr/>
                    <a:lstStyle/>
                    <a:p>
                      <a:pPr marL="36195" marR="241300">
                        <a:lnSpc>
                          <a:spcPts val="800"/>
                        </a:lnSpc>
                        <a:spcBef>
                          <a:spcPts val="155"/>
                        </a:spcBef>
                      </a:pP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Tightening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Torque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(Terminal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Block’s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Terminal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Screws)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0.5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0.8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[N·m]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86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9" name="object 9" descr=""/>
          <p:cNvSpPr txBox="1"/>
          <p:nvPr/>
        </p:nvSpPr>
        <p:spPr>
          <a:xfrm>
            <a:off x="673100" y="3188460"/>
            <a:ext cx="15551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5" b="1">
                <a:solidFill>
                  <a:srgbClr val="231F20"/>
                </a:solidFill>
                <a:latin typeface="Arial"/>
                <a:cs typeface="Arial"/>
              </a:rPr>
              <a:t>GT25</a:t>
            </a:r>
            <a:r>
              <a:rPr dirty="0" sz="1000" spc="1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120" b="1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dirty="0" sz="1000" spc="1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85" b="1">
                <a:solidFill>
                  <a:srgbClr val="231F20"/>
                </a:solidFill>
                <a:latin typeface="Arial"/>
                <a:cs typeface="Arial"/>
              </a:rPr>
              <a:t>Frame</a:t>
            </a:r>
            <a:r>
              <a:rPr dirty="0" sz="1000" spc="1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95" b="1">
                <a:solidFill>
                  <a:srgbClr val="231F20"/>
                </a:solidFill>
                <a:latin typeface="Arial"/>
                <a:cs typeface="Arial"/>
              </a:rPr>
              <a:t>Base</a:t>
            </a:r>
            <a:r>
              <a:rPr dirty="0" sz="1000" spc="1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60" b="1">
                <a:solidFill>
                  <a:srgbClr val="231F20"/>
                </a:solidFill>
                <a:latin typeface="Arial"/>
                <a:cs typeface="Arial"/>
              </a:rPr>
              <a:t>Units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685800" y="3393521"/>
          <a:ext cx="6586855" cy="8267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240"/>
                <a:gridCol w="1051560"/>
                <a:gridCol w="722630"/>
                <a:gridCol w="1079499"/>
                <a:gridCol w="713739"/>
                <a:gridCol w="659129"/>
                <a:gridCol w="887730"/>
                <a:gridCol w="622300"/>
              </a:tblGrid>
              <a:tr h="118110"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Category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Model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Number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Screen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Resolution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Display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dirty="0" sz="700" spc="-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Color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Supply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15"/>
                        </a:spcBef>
                      </a:pP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Stocked</a:t>
                      </a:r>
                      <a:r>
                        <a:rPr dirty="0" sz="700" spc="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Item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</a:tr>
              <a:tr h="118110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7305" marR="85725">
                        <a:lnSpc>
                          <a:spcPts val="800"/>
                        </a:lnSpc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9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Open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Model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14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GOT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(*1)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GT2512F-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12.1"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SVGA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(800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600)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7305" marR="71120">
                        <a:lnSpc>
                          <a:spcPts val="800"/>
                        </a:lnSpc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TFT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color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(65536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colors)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frame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240VAC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GT2512F-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STND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GT2510F-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10.4"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VGA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(640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240VAC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GT2510F-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GT2508F-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8.4"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VGA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(640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240VAC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81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GT2508F-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159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815"/>
                        </a:lnSpc>
                        <a:spcBef>
                          <a:spcPts val="2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 descr=""/>
          <p:cNvSpPr txBox="1"/>
          <p:nvPr/>
        </p:nvSpPr>
        <p:spPr>
          <a:xfrm>
            <a:off x="673100" y="4253682"/>
            <a:ext cx="5921375" cy="20637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>
              <a:lnSpc>
                <a:spcPts val="700"/>
              </a:lnSpc>
              <a:spcBef>
                <a:spcPts val="140"/>
              </a:spcBef>
            </a:pPr>
            <a:r>
              <a:rPr dirty="0" sz="600" spc="-60" b="1">
                <a:solidFill>
                  <a:srgbClr val="231F20"/>
                </a:solidFill>
                <a:latin typeface="Arial"/>
                <a:cs typeface="Arial"/>
              </a:rPr>
              <a:t>Note</a:t>
            </a:r>
            <a:r>
              <a:rPr dirty="0" sz="600" spc="2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00" spc="-45" b="1">
                <a:solidFill>
                  <a:srgbClr val="231F20"/>
                </a:solidFill>
                <a:latin typeface="Arial"/>
                <a:cs typeface="Arial"/>
              </a:rPr>
              <a:t>1:</a:t>
            </a:r>
            <a:r>
              <a:rPr dirty="0" sz="600" spc="2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Always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attach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an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environmental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sheet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dedicated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open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frame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model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(sold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separately)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display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section.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Or,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attach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user-prepared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environmental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sheet.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 spc="5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doing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so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damage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soil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60">
                <a:solidFill>
                  <a:srgbClr val="231F20"/>
                </a:solidFill>
                <a:latin typeface="Tahoma"/>
                <a:cs typeface="Tahoma"/>
              </a:rPr>
              <a:t>GOT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cause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foreign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matter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enter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65">
                <a:solidFill>
                  <a:srgbClr val="231F20"/>
                </a:solidFill>
                <a:latin typeface="Tahoma"/>
                <a:cs typeface="Tahoma"/>
              </a:rPr>
              <a:t>GOT,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resulting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failure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malfunction</a:t>
            </a:r>
            <a:endParaRPr sz="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1500" y="9688512"/>
            <a:ext cx="889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 b="1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68542" y="228636"/>
            <a:ext cx="222885" cy="1771650"/>
          </a:xfrm>
          <a:prstGeom prst="rect">
            <a:avLst/>
          </a:prstGeom>
        </p:spPr>
        <p:txBody>
          <a:bodyPr wrap="square" lIns="0" tIns="32384" rIns="0" bIns="0" rtlCol="0" vert="vert270">
            <a:spAutoFit/>
          </a:bodyPr>
          <a:lstStyle/>
          <a:p>
            <a:pPr marL="191770" indent="-179070">
              <a:lnSpc>
                <a:spcPct val="100000"/>
              </a:lnSpc>
              <a:spcBef>
                <a:spcPts val="254"/>
              </a:spcBef>
              <a:buClr>
                <a:srgbClr val="808285"/>
              </a:buClr>
              <a:buSzPct val="140000"/>
              <a:buFont typeface="Wingdings"/>
              <a:buChar char=""/>
              <a:tabLst>
                <a:tab pos="191770" algn="l"/>
              </a:tabLst>
            </a:pPr>
            <a:r>
              <a:rPr dirty="0" sz="1000" spc="-155" b="1">
                <a:solidFill>
                  <a:srgbClr val="231F20"/>
                </a:solidFill>
                <a:latin typeface="Arial"/>
                <a:cs typeface="Arial"/>
              </a:rPr>
              <a:t>HUMAN</a:t>
            </a:r>
            <a:r>
              <a:rPr dirty="0" sz="1000" spc="3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140" b="1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r>
              <a:rPr dirty="0" sz="1000" spc="3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135" b="1">
                <a:solidFill>
                  <a:srgbClr val="231F20"/>
                </a:solidFill>
                <a:latin typeface="Arial"/>
                <a:cs typeface="Arial"/>
              </a:rPr>
              <a:t>INTERFACES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572959" y="9786466"/>
            <a:ext cx="15373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Selection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Guide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Edition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19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Revised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April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1,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2019</a:t>
            </a:r>
            <a:endParaRPr sz="600">
              <a:latin typeface="Tahoma"/>
              <a:cs typeface="Tahoma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571500" y="621791"/>
          <a:ext cx="6598920" cy="2253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2610"/>
                <a:gridCol w="749935"/>
                <a:gridCol w="1736725"/>
                <a:gridCol w="1736725"/>
                <a:gridCol w="1736725"/>
              </a:tblGrid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Model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Number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WXTBD</a:t>
                      </a:r>
                      <a:r>
                        <a:rPr dirty="0" sz="700" spc="9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700" spc="9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WXTSD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GT2507-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WTBD</a:t>
                      </a:r>
                      <a:r>
                        <a:rPr dirty="0" sz="700" spc="8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700" spc="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GT2507-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WTSD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GT2507T-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WTSD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Input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Supply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Voltage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24VDC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(+25%,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20%)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Input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Supply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Frequency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52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6195" marR="43815">
                        <a:lnSpc>
                          <a:spcPts val="800"/>
                        </a:lnSpc>
                        <a:spcBef>
                          <a:spcPts val="5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Consumption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Maximum</a:t>
                      </a:r>
                      <a:r>
                        <a:rPr dirty="0" sz="700" spc="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Load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16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16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34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Alone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9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9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11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34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88265">
                        <a:lnSpc>
                          <a:spcPts val="800"/>
                        </a:lnSpc>
                        <a:spcBef>
                          <a:spcPts val="15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Alone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Backlight</a:t>
                      </a:r>
                      <a:r>
                        <a:rPr dirty="0" sz="700" spc="-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Off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7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Inrush</a:t>
                      </a:r>
                      <a:r>
                        <a:rPr dirty="0" sz="700" spc="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Current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59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ms,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ambient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25°C,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under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the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maximum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load)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8125">
                <a:tc gridSpan="2">
                  <a:txBody>
                    <a:bodyPr/>
                    <a:lstStyle/>
                    <a:p>
                      <a:pPr marL="36195" marR="299720">
                        <a:lnSpc>
                          <a:spcPts val="800"/>
                        </a:lnSpc>
                        <a:spcBef>
                          <a:spcPts val="15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Permissible</a:t>
                      </a:r>
                      <a:r>
                        <a:rPr dirty="0" sz="700" spc="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Instantaneous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Failure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ms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less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Noise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voltage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500Vp-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width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1μs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simulator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with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noise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frequency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60Hz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3990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Withstand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Voltage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350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VAC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minute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between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power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supply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terminal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and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ground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984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Insulation</a:t>
                      </a:r>
                      <a:r>
                        <a:rPr dirty="0" sz="700" spc="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Resistance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10MΩ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higher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with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an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insulation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resistance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tester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(500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VDC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between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power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supply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terminal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and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ground)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Applicable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Wire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0.75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[mm²]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52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Clamp</a:t>
                      </a:r>
                      <a:r>
                        <a:rPr dirty="0" sz="700" spc="-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Terminal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Solderless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terminal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M3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screw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RAV1.25-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3,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V2-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S3.3,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V2-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N3A,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FV2-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N3A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8125">
                <a:tc gridSpan="2">
                  <a:txBody>
                    <a:bodyPr/>
                    <a:lstStyle/>
                    <a:p>
                      <a:pPr marL="36195" marR="240665">
                        <a:lnSpc>
                          <a:spcPts val="800"/>
                        </a:lnSpc>
                        <a:spcBef>
                          <a:spcPts val="150"/>
                        </a:spcBef>
                      </a:pP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Tightening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Torque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(Terminal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Block’s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Terminal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Screws)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0.5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0.8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[N·m]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22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558800" y="412240"/>
            <a:ext cx="22593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5" b="1">
                <a:solidFill>
                  <a:srgbClr val="231F20"/>
                </a:solidFill>
                <a:latin typeface="Arial"/>
                <a:cs typeface="Arial"/>
              </a:rPr>
              <a:t>GT25</a:t>
            </a:r>
            <a:r>
              <a:rPr dirty="0" sz="1000" spc="2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95" b="1">
                <a:solidFill>
                  <a:srgbClr val="231F20"/>
                </a:solidFill>
                <a:latin typeface="Arial"/>
                <a:cs typeface="Arial"/>
              </a:rPr>
              <a:t>Power</a:t>
            </a:r>
            <a:r>
              <a:rPr dirty="0" sz="1000" spc="2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100" b="1">
                <a:solidFill>
                  <a:srgbClr val="231F20"/>
                </a:solidFill>
                <a:latin typeface="Arial"/>
                <a:cs typeface="Arial"/>
              </a:rPr>
              <a:t>Supply</a:t>
            </a:r>
            <a:r>
              <a:rPr dirty="0" sz="1000" spc="2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75" b="1">
                <a:solidFill>
                  <a:srgbClr val="231F20"/>
                </a:solidFill>
                <a:latin typeface="Arial"/>
                <a:cs typeface="Arial"/>
              </a:rPr>
              <a:t>Specifications</a:t>
            </a:r>
            <a:r>
              <a:rPr dirty="0" sz="1000" spc="2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00" spc="-40" b="1">
                <a:solidFill>
                  <a:srgbClr val="231F20"/>
                </a:solidFill>
                <a:latin typeface="Arial"/>
                <a:cs typeface="Arial"/>
              </a:rPr>
              <a:t>(continued)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571500" y="3325827"/>
          <a:ext cx="4784090" cy="1523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315"/>
                <a:gridCol w="669290"/>
                <a:gridCol w="687705"/>
                <a:gridCol w="704214"/>
                <a:gridCol w="2031364"/>
              </a:tblGrid>
              <a:tr h="13652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Screen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Model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Remarks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</a:tr>
              <a:tr h="136525">
                <a:tc row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12.1"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8001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GT2512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302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(11.89)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228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(8.98)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Same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dimensions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GT1685,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GT1585,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A985GOT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001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GT2512F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214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(8.43)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269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(10.59)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row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10.4"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8001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GT2510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289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(11.38)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200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(7.87)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Same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dimensions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GT167_M,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GT157_M,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A97MGOT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001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GT2510F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187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(7.36)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234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(9.21)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10.1"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GT2510-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WX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243.5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(9.59)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185.5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(7.30)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thickness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1.6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(0.06)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(0.16)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8001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row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7"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8001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GT2507-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180.5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(7.11)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133.5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(5.26)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001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001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GT2507T-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197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(7.76)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141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(5.55)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thickness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1.6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(0.06)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(0.16)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row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8.4"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8001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GT2508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227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(8.94)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176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(6.93)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Same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dimensions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GT1665,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GT1565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65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001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GT2508F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158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(6.22)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194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(7.64)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5.7"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GT2505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156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(6.02)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121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(4.76)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Same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dimensions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GT1455,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GT1450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 descr=""/>
          <p:cNvSpPr txBox="1"/>
          <p:nvPr/>
        </p:nvSpPr>
        <p:spPr>
          <a:xfrm>
            <a:off x="6604300" y="3773653"/>
            <a:ext cx="43180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31250" sz="1200" spc="-15">
                <a:solidFill>
                  <a:srgbClr val="010202"/>
                </a:solidFill>
                <a:latin typeface="Arial MT"/>
                <a:cs typeface="Arial MT"/>
              </a:rPr>
              <a:t>B</a:t>
            </a:r>
            <a:r>
              <a:rPr dirty="0" baseline="-31250" sz="1200" spc="-150">
                <a:solidFill>
                  <a:srgbClr val="010202"/>
                </a:solidFill>
                <a:latin typeface="Arial MT"/>
                <a:cs typeface="Arial MT"/>
              </a:rPr>
              <a:t> </a:t>
            </a:r>
            <a:r>
              <a:rPr dirty="0" sz="550">
                <a:solidFill>
                  <a:srgbClr val="010202"/>
                </a:solidFill>
                <a:latin typeface="Arial MT"/>
                <a:cs typeface="Arial MT"/>
              </a:rPr>
              <a:t>+2</a:t>
            </a:r>
            <a:r>
              <a:rPr dirty="0" sz="550" spc="55">
                <a:solidFill>
                  <a:srgbClr val="010202"/>
                </a:solidFill>
                <a:latin typeface="Arial MT"/>
                <a:cs typeface="Arial MT"/>
              </a:rPr>
              <a:t> </a:t>
            </a:r>
            <a:r>
              <a:rPr dirty="0" baseline="5555" sz="750" spc="-15">
                <a:solidFill>
                  <a:srgbClr val="010202"/>
                </a:solidFill>
                <a:latin typeface="Arial MT"/>
                <a:cs typeface="Arial MT"/>
              </a:rPr>
              <a:t>(0.08)</a:t>
            </a:r>
            <a:endParaRPr baseline="5555" sz="750">
              <a:latin typeface="Arial MT"/>
              <a:cs typeface="Arial M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752833" y="3875652"/>
            <a:ext cx="1701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>
                <a:solidFill>
                  <a:srgbClr val="010202"/>
                </a:solidFill>
                <a:latin typeface="Arial MT"/>
                <a:cs typeface="Arial MT"/>
              </a:rPr>
              <a:t>0</a:t>
            </a:r>
            <a:r>
              <a:rPr dirty="0" sz="550" spc="70">
                <a:solidFill>
                  <a:srgbClr val="010202"/>
                </a:solidFill>
                <a:latin typeface="Arial MT"/>
                <a:cs typeface="Arial MT"/>
              </a:rPr>
              <a:t> </a:t>
            </a:r>
            <a:r>
              <a:rPr dirty="0" sz="500" spc="-25">
                <a:solidFill>
                  <a:srgbClr val="010202"/>
                </a:solidFill>
                <a:latin typeface="Arial MT"/>
                <a:cs typeface="Arial MT"/>
              </a:rPr>
              <a:t>(0)</a:t>
            </a:r>
            <a:endParaRPr sz="500">
              <a:latin typeface="Arial MT"/>
              <a:cs typeface="Arial MT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5577842" y="3471063"/>
            <a:ext cx="995044" cy="725170"/>
            <a:chOff x="5577842" y="3471063"/>
            <a:chExt cx="995044" cy="725170"/>
          </a:xfrm>
        </p:grpSpPr>
        <p:sp>
          <p:nvSpPr>
            <p:cNvPr id="11" name="object 11" descr=""/>
            <p:cNvSpPr/>
            <p:nvPr/>
          </p:nvSpPr>
          <p:spPr>
            <a:xfrm>
              <a:off x="5579417" y="3471063"/>
              <a:ext cx="993140" cy="723900"/>
            </a:xfrm>
            <a:custGeom>
              <a:avLst/>
              <a:gdLst/>
              <a:ahLst/>
              <a:cxnLst/>
              <a:rect l="l" t="t" r="r" b="b"/>
              <a:pathLst>
                <a:path w="993140" h="723900">
                  <a:moveTo>
                    <a:pt x="0" y="147929"/>
                  </a:moveTo>
                  <a:lnTo>
                    <a:pt x="0" y="0"/>
                  </a:lnTo>
                </a:path>
                <a:path w="993140" h="723900">
                  <a:moveTo>
                    <a:pt x="826897" y="147929"/>
                  </a:moveTo>
                  <a:lnTo>
                    <a:pt x="826897" y="0"/>
                  </a:lnTo>
                </a:path>
                <a:path w="993140" h="723900">
                  <a:moveTo>
                    <a:pt x="826897" y="147929"/>
                  </a:moveTo>
                  <a:lnTo>
                    <a:pt x="993063" y="147929"/>
                  </a:lnTo>
                </a:path>
                <a:path w="993140" h="723900">
                  <a:moveTo>
                    <a:pt x="826897" y="723493"/>
                  </a:moveTo>
                  <a:lnTo>
                    <a:pt x="993063" y="723493"/>
                  </a:lnTo>
                </a:path>
              </a:pathLst>
            </a:custGeom>
            <a:ln w="3175">
              <a:solidFill>
                <a:srgbClr val="01020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590317" y="3489276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4" h="43814">
                  <a:moveTo>
                    <a:pt x="43726" y="0"/>
                  </a:moveTo>
                  <a:lnTo>
                    <a:pt x="0" y="21856"/>
                  </a:lnTo>
                  <a:lnTo>
                    <a:pt x="43726" y="43713"/>
                  </a:lnTo>
                  <a:lnTo>
                    <a:pt x="43726" y="0"/>
                  </a:lnTo>
                  <a:close/>
                </a:path>
              </a:pathLst>
            </a:custGeom>
            <a:solidFill>
              <a:srgbClr val="01020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5612195" y="3511130"/>
              <a:ext cx="758190" cy="0"/>
            </a:xfrm>
            <a:custGeom>
              <a:avLst/>
              <a:gdLst/>
              <a:ahLst/>
              <a:cxnLst/>
              <a:rect l="l" t="t" r="r" b="b"/>
              <a:pathLst>
                <a:path w="758189" h="0">
                  <a:moveTo>
                    <a:pt x="0" y="0"/>
                  </a:moveTo>
                  <a:lnTo>
                    <a:pt x="757707" y="0"/>
                  </a:lnTo>
                </a:path>
              </a:pathLst>
            </a:custGeom>
            <a:ln w="3175">
              <a:solidFill>
                <a:srgbClr val="01020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355334" y="3489286"/>
              <a:ext cx="199390" cy="698500"/>
            </a:xfrm>
            <a:custGeom>
              <a:avLst/>
              <a:gdLst/>
              <a:ahLst/>
              <a:cxnLst/>
              <a:rect l="l" t="t" r="r" b="b"/>
              <a:pathLst>
                <a:path w="199390" h="698500">
                  <a:moveTo>
                    <a:pt x="40068" y="21856"/>
                  </a:moveTo>
                  <a:lnTo>
                    <a:pt x="0" y="0"/>
                  </a:lnTo>
                  <a:lnTo>
                    <a:pt x="0" y="43713"/>
                  </a:lnTo>
                  <a:lnTo>
                    <a:pt x="40068" y="21856"/>
                  </a:lnTo>
                  <a:close/>
                </a:path>
                <a:path w="199390" h="698500">
                  <a:moveTo>
                    <a:pt x="198932" y="657910"/>
                  </a:moveTo>
                  <a:lnTo>
                    <a:pt x="155232" y="657910"/>
                  </a:lnTo>
                  <a:lnTo>
                    <a:pt x="177076" y="697992"/>
                  </a:lnTo>
                  <a:lnTo>
                    <a:pt x="198932" y="657910"/>
                  </a:lnTo>
                  <a:close/>
                </a:path>
                <a:path w="199390" h="698500">
                  <a:moveTo>
                    <a:pt x="198932" y="180721"/>
                  </a:moveTo>
                  <a:lnTo>
                    <a:pt x="177076" y="136994"/>
                  </a:lnTo>
                  <a:lnTo>
                    <a:pt x="155232" y="180721"/>
                  </a:lnTo>
                  <a:lnTo>
                    <a:pt x="198932" y="180721"/>
                  </a:lnTo>
                  <a:close/>
                </a:path>
              </a:pathLst>
            </a:custGeom>
            <a:solidFill>
              <a:srgbClr val="01020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532412" y="3651747"/>
              <a:ext cx="0" cy="517525"/>
            </a:xfrm>
            <a:custGeom>
              <a:avLst/>
              <a:gdLst/>
              <a:ahLst/>
              <a:cxnLst/>
              <a:rect l="l" t="t" r="r" b="b"/>
              <a:pathLst>
                <a:path w="0" h="517525">
                  <a:moveTo>
                    <a:pt x="0" y="51730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1020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5579417" y="3618993"/>
            <a:ext cx="827405" cy="575945"/>
          </a:xfrm>
          <a:prstGeom prst="rect">
            <a:avLst/>
          </a:prstGeom>
          <a:solidFill>
            <a:srgbClr val="D6D6D6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7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</a:pPr>
            <a:r>
              <a:rPr dirty="0" sz="700">
                <a:solidFill>
                  <a:srgbClr val="010202"/>
                </a:solidFill>
                <a:latin typeface="Arial MT"/>
                <a:cs typeface="Arial MT"/>
              </a:rPr>
              <a:t>Panel</a:t>
            </a:r>
            <a:r>
              <a:rPr dirty="0" sz="700" spc="-5">
                <a:solidFill>
                  <a:srgbClr val="010202"/>
                </a:solidFill>
                <a:latin typeface="Arial MT"/>
                <a:cs typeface="Arial MT"/>
              </a:rPr>
              <a:t> </a:t>
            </a:r>
            <a:r>
              <a:rPr dirty="0" sz="700" spc="-10">
                <a:solidFill>
                  <a:srgbClr val="010202"/>
                </a:solidFill>
                <a:latin typeface="Arial MT"/>
                <a:cs typeface="Arial MT"/>
              </a:rPr>
              <a:t>opening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881317" y="3267085"/>
            <a:ext cx="464184" cy="215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890"/>
              </a:lnSpc>
              <a:spcBef>
                <a:spcPts val="100"/>
              </a:spcBef>
            </a:pPr>
            <a:r>
              <a:rPr dirty="0" baseline="-27777" sz="1200" spc="-15">
                <a:solidFill>
                  <a:srgbClr val="010202"/>
                </a:solidFill>
                <a:latin typeface="Arial MT"/>
                <a:cs typeface="Arial MT"/>
              </a:rPr>
              <a:t>A</a:t>
            </a:r>
            <a:r>
              <a:rPr dirty="0" baseline="-27777" sz="1200" spc="-82">
                <a:solidFill>
                  <a:srgbClr val="010202"/>
                </a:solidFill>
                <a:latin typeface="Arial MT"/>
                <a:cs typeface="Arial MT"/>
              </a:rPr>
              <a:t> </a:t>
            </a:r>
            <a:r>
              <a:rPr dirty="0" sz="550">
                <a:solidFill>
                  <a:srgbClr val="010202"/>
                </a:solidFill>
                <a:latin typeface="Arial MT"/>
                <a:cs typeface="Arial MT"/>
              </a:rPr>
              <a:t>+2</a:t>
            </a:r>
            <a:r>
              <a:rPr dirty="0" sz="550" spc="70">
                <a:solidFill>
                  <a:srgbClr val="010202"/>
                </a:solidFill>
                <a:latin typeface="Arial MT"/>
                <a:cs typeface="Arial MT"/>
              </a:rPr>
              <a:t> </a:t>
            </a:r>
            <a:r>
              <a:rPr dirty="0" baseline="5555" sz="750" spc="-15">
                <a:solidFill>
                  <a:srgbClr val="010202"/>
                </a:solidFill>
                <a:latin typeface="Arial MT"/>
                <a:cs typeface="Arial MT"/>
              </a:rPr>
              <a:t>(0.08)</a:t>
            </a:r>
            <a:endParaRPr baseline="5555" sz="750">
              <a:latin typeface="Arial MT"/>
              <a:cs typeface="Arial MT"/>
            </a:endParaRPr>
          </a:p>
          <a:p>
            <a:pPr algn="ctr" marL="40640">
              <a:lnSpc>
                <a:spcPts val="590"/>
              </a:lnSpc>
            </a:pPr>
            <a:r>
              <a:rPr dirty="0" sz="550">
                <a:solidFill>
                  <a:srgbClr val="010202"/>
                </a:solidFill>
                <a:latin typeface="Arial MT"/>
                <a:cs typeface="Arial MT"/>
              </a:rPr>
              <a:t>0</a:t>
            </a:r>
            <a:r>
              <a:rPr dirty="0" sz="550" spc="85">
                <a:solidFill>
                  <a:srgbClr val="010202"/>
                </a:solidFill>
                <a:latin typeface="Arial MT"/>
                <a:cs typeface="Arial MT"/>
              </a:rPr>
              <a:t> </a:t>
            </a:r>
            <a:r>
              <a:rPr dirty="0" baseline="5555" sz="750" spc="-37">
                <a:solidFill>
                  <a:srgbClr val="010202"/>
                </a:solidFill>
                <a:latin typeface="Arial MT"/>
                <a:cs typeface="Arial MT"/>
              </a:rPr>
              <a:t>(0)</a:t>
            </a:r>
            <a:endParaRPr baseline="5555" sz="750">
              <a:latin typeface="Arial MT"/>
              <a:cs typeface="Arial MT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642400" y="4106578"/>
            <a:ext cx="318135" cy="1035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00">
                <a:solidFill>
                  <a:srgbClr val="010202"/>
                </a:solidFill>
                <a:latin typeface="Arial MT"/>
                <a:cs typeface="Arial MT"/>
              </a:rPr>
              <a:t>(unit:</a:t>
            </a:r>
            <a:r>
              <a:rPr dirty="0" sz="500" spc="30">
                <a:solidFill>
                  <a:srgbClr val="010202"/>
                </a:solidFill>
                <a:latin typeface="Arial MT"/>
                <a:cs typeface="Arial MT"/>
              </a:rPr>
              <a:t> </a:t>
            </a:r>
            <a:r>
              <a:rPr dirty="0" sz="500" spc="-25">
                <a:solidFill>
                  <a:srgbClr val="010202"/>
                </a:solidFill>
                <a:latin typeface="Arial MT"/>
                <a:cs typeface="Arial MT"/>
              </a:rPr>
              <a:t>mm)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58800" y="3155466"/>
            <a:ext cx="13328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90" b="1">
                <a:solidFill>
                  <a:srgbClr val="231F20"/>
                </a:solidFill>
                <a:latin typeface="Arial"/>
                <a:cs typeface="Arial"/>
              </a:rPr>
              <a:t>GT25</a:t>
            </a:r>
            <a:r>
              <a:rPr dirty="0" sz="900" spc="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-70" b="1">
                <a:solidFill>
                  <a:srgbClr val="231F20"/>
                </a:solidFill>
                <a:latin typeface="Arial"/>
                <a:cs typeface="Arial"/>
              </a:rPr>
              <a:t>Panel</a:t>
            </a:r>
            <a:r>
              <a:rPr dirty="0" sz="900" spc="1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-100" b="1">
                <a:solidFill>
                  <a:srgbClr val="231F20"/>
                </a:solidFill>
                <a:latin typeface="Arial"/>
                <a:cs typeface="Arial"/>
              </a:rPr>
              <a:t>Cut</a:t>
            </a:r>
            <a:r>
              <a:rPr dirty="0" sz="900" spc="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-75" b="1">
                <a:solidFill>
                  <a:srgbClr val="231F20"/>
                </a:solidFill>
                <a:latin typeface="Arial"/>
                <a:cs typeface="Arial"/>
              </a:rPr>
              <a:t>Dimensions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056659" y="9686087"/>
            <a:ext cx="33032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0">
                <a:solidFill>
                  <a:srgbClr val="231F20"/>
                </a:solidFill>
                <a:latin typeface="Tahoma"/>
                <a:cs typeface="Tahoma"/>
              </a:rPr>
              <a:t>Mitsubishi</a:t>
            </a:r>
            <a:r>
              <a:rPr dirty="0" sz="1000" spc="-5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231F20"/>
                </a:solidFill>
                <a:latin typeface="Tahoma"/>
                <a:cs typeface="Tahoma"/>
              </a:rPr>
              <a:t>Electric </a:t>
            </a:r>
            <a:r>
              <a:rPr dirty="0" sz="1000" spc="-50">
                <a:solidFill>
                  <a:srgbClr val="231F20"/>
                </a:solidFill>
                <a:latin typeface="Tahoma"/>
                <a:cs typeface="Tahoma"/>
              </a:rPr>
              <a:t>Automation</a:t>
            </a:r>
            <a:r>
              <a:rPr dirty="0" sz="1000" spc="-3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231F20"/>
                </a:solidFill>
                <a:latin typeface="Tahoma"/>
                <a:cs typeface="Tahoma"/>
              </a:rPr>
              <a:t>|</a:t>
            </a:r>
            <a:r>
              <a:rPr dirty="0" sz="14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000" spc="-130" b="1">
                <a:solidFill>
                  <a:srgbClr val="231F20"/>
                </a:solidFill>
                <a:latin typeface="Arial"/>
                <a:cs typeface="Arial"/>
              </a:rPr>
              <a:t>Human</a:t>
            </a:r>
            <a:r>
              <a:rPr dirty="0" sz="1000" spc="-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70" b="1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r>
              <a:rPr dirty="0" sz="1000" spc="-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30" b="1">
                <a:solidFill>
                  <a:srgbClr val="231F20"/>
                </a:solidFill>
                <a:latin typeface="Arial"/>
                <a:cs typeface="Arial"/>
              </a:rPr>
              <a:t>Interfaces</a:t>
            </a:r>
            <a:r>
              <a:rPr dirty="0" sz="1000" spc="45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50" b="1">
                <a:solidFill>
                  <a:srgbClr val="231F20"/>
                </a:solidFill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73100" y="9784637"/>
            <a:ext cx="15373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Selection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Guide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Edition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19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Revised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April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1,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2019</a:t>
            </a:r>
            <a:endParaRPr sz="600">
              <a:latin typeface="Tahoma"/>
              <a:cs typeface="Tahom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543800" y="3664000"/>
            <a:ext cx="228600" cy="458470"/>
          </a:xfrm>
          <a:custGeom>
            <a:avLst/>
            <a:gdLst/>
            <a:ahLst/>
            <a:cxnLst/>
            <a:rect l="l" t="t" r="r" b="b"/>
            <a:pathLst>
              <a:path w="228600" h="458470">
                <a:moveTo>
                  <a:pt x="0" y="0"/>
                </a:moveTo>
                <a:lnTo>
                  <a:pt x="228600" y="0"/>
                </a:lnTo>
                <a:lnTo>
                  <a:pt x="228600" y="458114"/>
                </a:lnTo>
                <a:lnTo>
                  <a:pt x="0" y="458114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668527" y="412240"/>
            <a:ext cx="17608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5" b="1">
                <a:solidFill>
                  <a:srgbClr val="231F20"/>
                </a:solidFill>
                <a:latin typeface="Arial"/>
                <a:cs typeface="Arial"/>
              </a:rPr>
              <a:t>GT25</a:t>
            </a:r>
            <a:r>
              <a:rPr dirty="0" sz="1000" spc="1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85" b="1">
                <a:solidFill>
                  <a:srgbClr val="231F20"/>
                </a:solidFill>
                <a:latin typeface="Arial"/>
                <a:cs typeface="Arial"/>
              </a:rPr>
              <a:t>Performance</a:t>
            </a:r>
            <a:r>
              <a:rPr dirty="0" sz="1000" spc="1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65" b="1">
                <a:solidFill>
                  <a:srgbClr val="231F20"/>
                </a:solidFill>
                <a:latin typeface="Arial"/>
                <a:cs typeface="Arial"/>
              </a:rPr>
              <a:t>Specifications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689355" y="618744"/>
          <a:ext cx="6606540" cy="7593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040"/>
                <a:gridCol w="967105"/>
                <a:gridCol w="831850"/>
                <a:gridCol w="831850"/>
                <a:gridCol w="831850"/>
                <a:gridCol w="831850"/>
                <a:gridCol w="831850"/>
                <a:gridCol w="831850"/>
              </a:tblGrid>
              <a:tr h="2292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Model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Number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 marR="28765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STBA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STBD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238760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GT2512F-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STNA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GT2512F-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STND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28765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26352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238760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GT2510F-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GT2510F-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21399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WXTBD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GT2510-</a:t>
                      </a:r>
                      <a:r>
                        <a:rPr dirty="0" sz="700" spc="-8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WXTSD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</a:tr>
              <a:tr h="127635"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just" marL="31750" marR="243204">
                        <a:lnSpc>
                          <a:spcPts val="800"/>
                        </a:lnSpc>
                      </a:pPr>
                      <a:r>
                        <a:rPr dirty="0" sz="700" spc="-4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Display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Section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(*1,</a:t>
                      </a:r>
                      <a:r>
                        <a:rPr dirty="0" sz="700" spc="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*2)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TFT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color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LCD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Screen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12.1"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10.4"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10.1"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Wide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292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Resolution</a:t>
                      </a:r>
                      <a:r>
                        <a:rPr dirty="0" sz="7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(Dots)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800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600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dots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SVGA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640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VGA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ts val="819"/>
                        </a:lnSpc>
                        <a:spcBef>
                          <a:spcPts val="5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WXGA: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1750">
                        <a:lnSpc>
                          <a:spcPts val="819"/>
                        </a:lnSpc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1280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×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800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Display</a:t>
                      </a:r>
                      <a:r>
                        <a:rPr dirty="0" sz="7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(W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9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H)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246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184.5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211.2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158.4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216.96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135.6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635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Characters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819"/>
                        </a:lnSpc>
                        <a:spcBef>
                          <a:spcPts val="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16-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standard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37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lines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1750" marR="40005">
                        <a:lnSpc>
                          <a:spcPts val="800"/>
                        </a:lnSpc>
                        <a:spcBef>
                          <a:spcPts val="4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(2-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byte)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12-dot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standard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66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chars.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lines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65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 marR="679450" indent="-635">
                        <a:lnSpc>
                          <a:spcPts val="800"/>
                        </a:lnSpc>
                        <a:spcBef>
                          <a:spcPts val="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16-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standard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chars.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×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30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lines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(2-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)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12-dot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standard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53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chars.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×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lines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(2-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 marR="59055">
                        <a:lnSpc>
                          <a:spcPts val="800"/>
                        </a:lnSpc>
                        <a:spcBef>
                          <a:spcPts val="11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16-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standard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characters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8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×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lines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(two-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byte)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1750" marR="43815">
                        <a:lnSpc>
                          <a:spcPts val="800"/>
                        </a:lnSpc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12-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standard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106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characters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×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66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lines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(two-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46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Display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Colors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65536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colors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Intensity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Adjustment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32-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level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adjustment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Backlight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LED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(not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replaceable)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340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Life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(*4)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 marR="1246505">
                        <a:lnSpc>
                          <a:spcPts val="800"/>
                        </a:lnSpc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Approx.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60000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hours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more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(Time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display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intensity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reaches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50%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at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ambient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of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25°C)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4769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 marR="9969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Approx.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50000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(operating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ambient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temperature: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°C,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display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intensity: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50%)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 marR="91440">
                        <a:lnSpc>
                          <a:spcPts val="800"/>
                        </a:lnSpc>
                      </a:pPr>
                      <a:r>
                        <a:rPr dirty="0" sz="700" spc="-9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Touch</a:t>
                      </a:r>
                      <a:r>
                        <a:rPr dirty="0" sz="700" spc="-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Panel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(*3)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Analog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resistive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film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34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Key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(Dots)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Minimum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dots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(per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key)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(*8)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34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Simultaneous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Press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available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(*5)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(only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point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can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pressed)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34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Life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million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times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more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(operating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force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0.98N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less)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24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Panel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Color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White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ts val="819"/>
                        </a:lnSpc>
                        <a:spcBef>
                          <a:spcPts val="5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GT2510-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WXTBD: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1750">
                        <a:lnSpc>
                          <a:spcPts val="800"/>
                        </a:lnSpc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1750">
                        <a:lnSpc>
                          <a:spcPts val="800"/>
                        </a:lnSpc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GT2510-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WXTSD: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1750">
                        <a:lnSpc>
                          <a:spcPts val="819"/>
                        </a:lnSpc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Silver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53403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Memory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User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Memory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Capacity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Memory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storage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(ROM):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32MB,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Memory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operation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(RAM):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80MB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 marR="12128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Memory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storage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(ROM):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32MB,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Memory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operation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(RAM): 128MB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Life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(No.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Writings)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100,000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times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Internal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Clock</a:t>
                      </a:r>
                      <a:r>
                        <a:rPr dirty="0" sz="700" spc="3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Accuracy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±90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sec/month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(ambient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25°C)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row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Battery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GT11-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50BAT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lithium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battery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112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Life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Approx.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years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(ambient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25°C)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 marR="212725">
                        <a:lnSpc>
                          <a:spcPts val="800"/>
                        </a:lnSpc>
                      </a:pP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Built-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Interface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RS-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232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Transmission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speed: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115200/57600/38400/19200/9600/4800bps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Connector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shape: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D-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sub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9-pin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(male)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RS-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422/485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Transmission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speed: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115200/57600/38400/19200/9600/4800bps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Connector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shape: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D-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sub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9-pin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(female)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Ethernet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Data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transfer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method: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10BASE-T/100BASE-TX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Connector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shape: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RJ-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45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(modular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jack)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2ch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700" spc="-9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USB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(Host)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2ch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(front/rear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(rear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2ch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(front/rear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(rear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11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Maximum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transfer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speed: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High-Speed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480Mbps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Connector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shape: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USB-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700" spc="-9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USB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(Device)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(front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(rear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(front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channel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(rear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(front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11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Maximum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transfer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rate: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High-Speed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Mbps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Connector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shape: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USB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Mini-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SD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Memory</a:t>
                      </a:r>
                      <a:r>
                        <a:rPr dirty="0" sz="700" spc="3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Card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SDHC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compliant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(maximum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32GB)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Extension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Interface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communication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unit/option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unit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mounting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Side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Interface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installing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wireless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LAN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communication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unit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35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Sound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Output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Interface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ts val="819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channel,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WAV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1750" marR="29209">
                        <a:lnSpc>
                          <a:spcPts val="800"/>
                        </a:lnSpc>
                        <a:spcBef>
                          <a:spcPts val="40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format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(16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bits,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kHz/16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kHz,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monoral)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applicable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plug: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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3.5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stereo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mini-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plug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1750">
                        <a:lnSpc>
                          <a:spcPts val="780"/>
                        </a:lnSpc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(3-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prong)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8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Buzzer</a:t>
                      </a:r>
                      <a:r>
                        <a:rPr dirty="0" sz="700" spc="4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Output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Single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tone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(tone,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tone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length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adjustable)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700" spc="3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LED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Emission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color: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colors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(blue,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orange)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8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Protective</a:t>
                      </a:r>
                      <a:r>
                        <a:rPr dirty="0" sz="7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Construction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just" marL="31750" marR="5143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Front: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IP67F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(*6,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*9)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Inside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control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panel: IP2X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31750" marR="5143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Front: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IP67F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(*7,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*9)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Inside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control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panel: IP2X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1750" marR="712470">
                        <a:lnSpc>
                          <a:spcPts val="800"/>
                        </a:lnSpc>
                        <a:spcBef>
                          <a:spcPts val="51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Front: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IP67F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(*6,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*9)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Inside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control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panel: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IP2X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54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just" marL="31750" marR="5143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Front: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IP67F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(*7,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*9)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Inside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control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panel: IP2X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marR="24130">
                        <a:lnSpc>
                          <a:spcPts val="800"/>
                        </a:lnSpc>
                        <a:spcBef>
                          <a:spcPts val="52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Front: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IP67F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(*6*9)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control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panel: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IP2X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604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External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Dimensions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(W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D)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316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246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52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311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237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54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303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218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52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298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209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54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252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194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48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Panel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Cutout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(W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H)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302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228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269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214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289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200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234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187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243.5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185.5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Weight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(Excluding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Mounting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Brackets)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kg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2.4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2.1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1.2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308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Applicable</a:t>
                      </a:r>
                      <a:r>
                        <a:rPr dirty="0" sz="700" spc="3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Software</a:t>
                      </a:r>
                      <a:r>
                        <a:rPr dirty="0" sz="700" spc="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Package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 marR="17970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Works3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Version1.122C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later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marR="173990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Works3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Version1.150G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later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Works3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Version1.112S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later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 marR="173990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Works3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Version1.150G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later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marR="109220">
                        <a:lnSpc>
                          <a:spcPts val="800"/>
                        </a:lnSpc>
                        <a:spcBef>
                          <a:spcPts val="515"/>
                        </a:spcBef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Works3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Version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1.175H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later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54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 descr=""/>
          <p:cNvSpPr txBox="1"/>
          <p:nvPr/>
        </p:nvSpPr>
        <p:spPr>
          <a:xfrm>
            <a:off x="673100" y="8251798"/>
            <a:ext cx="6449695" cy="1272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710"/>
              </a:lnSpc>
              <a:spcBef>
                <a:spcPts val="100"/>
              </a:spcBef>
            </a:pPr>
            <a:r>
              <a:rPr dirty="0" sz="600" spc="-10" b="1">
                <a:solidFill>
                  <a:srgbClr val="231F20"/>
                </a:solidFill>
                <a:latin typeface="Arial"/>
                <a:cs typeface="Arial"/>
              </a:rPr>
              <a:t>Notes:</a:t>
            </a:r>
            <a:endParaRPr sz="600">
              <a:latin typeface="Arial"/>
              <a:cs typeface="Arial"/>
            </a:endParaRPr>
          </a:p>
          <a:p>
            <a:pPr algn="just" marL="127000" marR="5080" indent="-114300">
              <a:lnSpc>
                <a:spcPts val="700"/>
              </a:lnSpc>
              <a:spcBef>
                <a:spcPts val="30"/>
              </a:spcBef>
              <a:buAutoNum type="arabicPeriod"/>
              <a:tabLst>
                <a:tab pos="127000" algn="l"/>
              </a:tabLst>
            </a:pPr>
            <a:r>
              <a:rPr dirty="0" sz="600" spc="-15">
                <a:solidFill>
                  <a:srgbClr val="231F20"/>
                </a:solidFill>
                <a:latin typeface="Tahoma"/>
                <a:cs typeface="Tahoma"/>
              </a:rPr>
              <a:t>As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characteristic of liquid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crystal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display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panels,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bright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dots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(always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lit)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dark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dots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(never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lit)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appear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on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panel.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Since liquid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crystal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display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panels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comprise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great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number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of display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elements,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appearance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of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bright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dark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dots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cannot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be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reduced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zero.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Individual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differences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in liquid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crystal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display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panels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cause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differences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in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color,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uneven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brightness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flickering.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Note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these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phenomena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are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characteristics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of liquid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crystal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display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panels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it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does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mean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products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are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defective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or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damaged.</a:t>
            </a:r>
            <a:endParaRPr sz="600">
              <a:latin typeface="Tahoma"/>
              <a:cs typeface="Tahoma"/>
            </a:endParaRPr>
          </a:p>
          <a:p>
            <a:pPr algn="just" marL="127000" indent="-114300">
              <a:lnSpc>
                <a:spcPts val="670"/>
              </a:lnSpc>
              <a:buAutoNum type="arabicPeriod"/>
              <a:tabLst>
                <a:tab pos="127000" algn="l"/>
              </a:tabLst>
            </a:pP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Flickering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occur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due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vibration,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shock,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display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colors.</a:t>
            </a:r>
            <a:endParaRPr sz="600">
              <a:latin typeface="Tahoma"/>
              <a:cs typeface="Tahoma"/>
            </a:endParaRPr>
          </a:p>
          <a:p>
            <a:pPr algn="just" marL="127000" indent="-114300">
              <a:lnSpc>
                <a:spcPts val="700"/>
              </a:lnSpc>
              <a:buAutoNum type="arabicPeriod"/>
              <a:tabLst>
                <a:tab pos="127000" algn="l"/>
              </a:tabLst>
            </a:pP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When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stylus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is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used,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panel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has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life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100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thousand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touches.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stylus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must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satisfy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following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specifications: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Material: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polyacetal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resin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Tip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radius: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0.8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mm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more</a:t>
            </a:r>
            <a:endParaRPr sz="600">
              <a:latin typeface="Tahoma"/>
              <a:cs typeface="Tahoma"/>
            </a:endParaRPr>
          </a:p>
          <a:p>
            <a:pPr algn="just" marL="127000" indent="-114300">
              <a:lnSpc>
                <a:spcPts val="700"/>
              </a:lnSpc>
              <a:buAutoNum type="arabicPeriod"/>
              <a:tabLst>
                <a:tab pos="127000" algn="l"/>
              </a:tabLst>
            </a:pP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prevent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display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section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from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burning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lengthen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backlight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life,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enable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screen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save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function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turn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off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backlight.</a:t>
            </a:r>
            <a:endParaRPr sz="600">
              <a:latin typeface="Tahoma"/>
              <a:cs typeface="Tahoma"/>
            </a:endParaRPr>
          </a:p>
          <a:p>
            <a:pPr algn="just" marL="127000" indent="-114300">
              <a:lnSpc>
                <a:spcPts val="700"/>
              </a:lnSpc>
              <a:buAutoNum type="arabicPeriod"/>
              <a:tabLst>
                <a:tab pos="127000" algn="l"/>
              </a:tabLst>
            </a:pP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If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you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two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points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more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simultaneously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panel,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switch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near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touched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points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operate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unexpectedly.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Do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two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points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more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simultaneously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panel.</a:t>
            </a:r>
            <a:endParaRPr sz="600">
              <a:latin typeface="Tahoma"/>
              <a:cs typeface="Tahoma"/>
            </a:endParaRPr>
          </a:p>
          <a:p>
            <a:pPr marL="127000" marR="73660" indent="-114300">
              <a:lnSpc>
                <a:spcPts val="700"/>
              </a:lnSpc>
              <a:spcBef>
                <a:spcPts val="30"/>
              </a:spcBef>
              <a:buAutoNum type="arabicPeriod"/>
              <a:tabLst>
                <a:tab pos="127000" algn="l"/>
              </a:tabLst>
            </a:pP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conform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IP67F,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close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USB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environmental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cover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by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pushing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[PUSH]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mark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firmly.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(To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conform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IP2X,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open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USB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environmental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cover.)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Note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structure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does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 spc="5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guarantee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all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users’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environments.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60">
                <a:solidFill>
                  <a:srgbClr val="231F20"/>
                </a:solidFill>
                <a:latin typeface="Tahoma"/>
                <a:cs typeface="Tahoma"/>
              </a:rPr>
              <a:t>GOT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be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used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certain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environments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where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it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is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subjected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splashing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oil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chemicals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long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period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time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soaked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oil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mist.</a:t>
            </a:r>
            <a:endParaRPr sz="600">
              <a:latin typeface="Tahoma"/>
              <a:cs typeface="Tahoma"/>
            </a:endParaRPr>
          </a:p>
          <a:p>
            <a:pPr marL="127000" marR="78740" indent="-114300">
              <a:lnSpc>
                <a:spcPts val="700"/>
              </a:lnSpc>
              <a:buAutoNum type="arabicPeriod"/>
              <a:tabLst>
                <a:tab pos="127000" algn="l"/>
              </a:tabLst>
            </a:pP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conform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IP67F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attach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environmental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sheet.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Note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structure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does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guarantee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all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users’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environments.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60">
                <a:solidFill>
                  <a:srgbClr val="231F20"/>
                </a:solidFill>
                <a:latin typeface="Tahoma"/>
                <a:cs typeface="Tahoma"/>
              </a:rPr>
              <a:t>GOT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be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used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certain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environments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where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it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is</a:t>
            </a:r>
            <a:r>
              <a:rPr dirty="0" sz="600" spc="5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subjected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splashing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oil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chemicals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long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period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time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soaked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oil mist.</a:t>
            </a:r>
            <a:endParaRPr sz="600">
              <a:latin typeface="Tahoma"/>
              <a:cs typeface="Tahoma"/>
            </a:endParaRPr>
          </a:p>
          <a:p>
            <a:pPr marL="127000" indent="-114300">
              <a:lnSpc>
                <a:spcPts val="670"/>
              </a:lnSpc>
              <a:buAutoNum type="arabicPeriod"/>
              <a:tabLst>
                <a:tab pos="127000" algn="l"/>
              </a:tabLst>
            </a:pP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minimum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size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key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can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be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arranged.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ensure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safe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use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product,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following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settings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are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recommended: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Key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size: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16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x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16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dots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larger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Distance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between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keys: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16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dots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more</a:t>
            </a:r>
            <a:endParaRPr sz="600">
              <a:latin typeface="Tahoma"/>
              <a:cs typeface="Tahoma"/>
            </a:endParaRPr>
          </a:p>
          <a:p>
            <a:pPr marL="127000" indent="-114300">
              <a:lnSpc>
                <a:spcPts val="710"/>
              </a:lnSpc>
              <a:buAutoNum type="arabicPeriod"/>
              <a:tabLst>
                <a:tab pos="127000" algn="l"/>
              </a:tabLst>
            </a:pP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suffix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“F”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IP67F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is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symbol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indicates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rate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against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oil.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It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is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described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Appendix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Japanese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Industrial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Standard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JIS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0920.</a:t>
            </a:r>
            <a:endParaRPr sz="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1500" y="9688512"/>
            <a:ext cx="889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 b="1">
                <a:solidFill>
                  <a:srgbClr val="231F20"/>
                </a:solidFill>
                <a:latin typeface="Times New Roman"/>
                <a:cs typeface="Times New Roman"/>
              </a:rPr>
              <a:t>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68542" y="228636"/>
            <a:ext cx="222885" cy="1771650"/>
          </a:xfrm>
          <a:prstGeom prst="rect">
            <a:avLst/>
          </a:prstGeom>
        </p:spPr>
        <p:txBody>
          <a:bodyPr wrap="square" lIns="0" tIns="32384" rIns="0" bIns="0" rtlCol="0" vert="vert270">
            <a:spAutoFit/>
          </a:bodyPr>
          <a:lstStyle/>
          <a:p>
            <a:pPr marL="191770" indent="-179070">
              <a:lnSpc>
                <a:spcPct val="100000"/>
              </a:lnSpc>
              <a:spcBef>
                <a:spcPts val="254"/>
              </a:spcBef>
              <a:buClr>
                <a:srgbClr val="808285"/>
              </a:buClr>
              <a:buSzPct val="140000"/>
              <a:buFont typeface="Wingdings"/>
              <a:buChar char=""/>
              <a:tabLst>
                <a:tab pos="191770" algn="l"/>
              </a:tabLst>
            </a:pPr>
            <a:r>
              <a:rPr dirty="0" sz="1000" spc="-155" b="1">
                <a:solidFill>
                  <a:srgbClr val="231F20"/>
                </a:solidFill>
                <a:latin typeface="Arial"/>
                <a:cs typeface="Arial"/>
              </a:rPr>
              <a:t>HUMAN</a:t>
            </a:r>
            <a:r>
              <a:rPr dirty="0" sz="1000" spc="3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140" b="1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r>
              <a:rPr dirty="0" sz="1000" spc="3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135" b="1">
                <a:solidFill>
                  <a:srgbClr val="231F20"/>
                </a:solidFill>
                <a:latin typeface="Arial"/>
                <a:cs typeface="Arial"/>
              </a:rPr>
              <a:t>INTERFACES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572959" y="9786466"/>
            <a:ext cx="15373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Selection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Guide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Edition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19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Revised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April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1,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2019</a:t>
            </a:r>
            <a:endParaRPr sz="600">
              <a:latin typeface="Tahoma"/>
              <a:cs typeface="Tahoma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571500" y="614172"/>
          <a:ext cx="6626859" cy="6882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040"/>
                <a:gridCol w="967105"/>
                <a:gridCol w="826769"/>
                <a:gridCol w="826769"/>
                <a:gridCol w="826769"/>
                <a:gridCol w="875664"/>
                <a:gridCol w="826769"/>
                <a:gridCol w="826770"/>
              </a:tblGrid>
              <a:tr h="2292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Model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Number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 marR="283210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25844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VTWD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233679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GT2508F-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VTNA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GT2508F-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VTND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307340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GT2507-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WTBD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GT2507-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WTSD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GT2507T-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WTSD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GT2505-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VTBD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L w="6350">
                      <a:solidFill>
                        <a:srgbClr val="231F20"/>
                      </a:solidFill>
                      <a:prstDash val="solid"/>
                    </a:lnL>
                    <a:lnT w="285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</a:tr>
              <a:tr h="127635"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just" marL="31750" marR="243204">
                        <a:lnSpc>
                          <a:spcPts val="800"/>
                        </a:lnSpc>
                      </a:pPr>
                      <a:r>
                        <a:rPr dirty="0" sz="700" spc="-4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Display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Section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(*1,</a:t>
                      </a:r>
                      <a:r>
                        <a:rPr dirty="0" sz="700" spc="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*2)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TFT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color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LCD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Screen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8.4"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7"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Wide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5.7"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Resolution</a:t>
                      </a:r>
                      <a:r>
                        <a:rPr dirty="0" sz="7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(Dots)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640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VGA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WVGA:800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640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VGA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Display</a:t>
                      </a:r>
                      <a:r>
                        <a:rPr dirty="0" sz="7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(W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9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H)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170.9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128.2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152.40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91.44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115.2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86.4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635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Characters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 marR="55244">
                        <a:lnSpc>
                          <a:spcPts val="800"/>
                        </a:lnSpc>
                        <a:spcBef>
                          <a:spcPts val="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16-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standard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chars.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×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lines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(2-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byte);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12-dot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53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chars.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×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40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lines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 marR="109855">
                        <a:lnSpc>
                          <a:spcPts val="800"/>
                        </a:lnSpc>
                        <a:spcBef>
                          <a:spcPts val="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16-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standard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characters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×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30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rows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(Two-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characters)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12-dot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standard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66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characters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×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40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rows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(Two-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characters)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 marR="91440">
                        <a:lnSpc>
                          <a:spcPts val="800"/>
                        </a:lnSpc>
                        <a:spcBef>
                          <a:spcPts val="114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16-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standard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40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chars.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×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30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1750" marR="39370">
                        <a:lnSpc>
                          <a:spcPts val="800"/>
                        </a:lnSpc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lines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(2-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byte);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12-dot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standard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font: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53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chars.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×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40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lines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1750">
                        <a:lnSpc>
                          <a:spcPts val="780"/>
                        </a:lnSpc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(2-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byte)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4604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Display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Colors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65536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colors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Intensity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Adjustment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32-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level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adjustment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Backlight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LED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(not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replaceable)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35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Life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(*4)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 marR="150495">
                        <a:lnSpc>
                          <a:spcPts val="800"/>
                        </a:lnSpc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Approx.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60000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hours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more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(Time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display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intensity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reaches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50%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at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ambient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of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25°C)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 marR="163830">
                        <a:lnSpc>
                          <a:spcPts val="800"/>
                        </a:lnSpc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Approx.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50000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(operating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ambient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temperature: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25°C,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display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intensity: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50%)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 marR="3873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Approx.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60000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hours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more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(Time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display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intensity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reaches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7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50%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at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ambient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of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25°C)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 marR="90805">
                        <a:lnSpc>
                          <a:spcPts val="800"/>
                        </a:lnSpc>
                      </a:pPr>
                      <a:r>
                        <a:rPr dirty="0" sz="700" spc="-9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Touch</a:t>
                      </a:r>
                      <a:r>
                        <a:rPr dirty="0" sz="700" spc="-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Panel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(*3)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Analog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resistive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film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34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Key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(Dots)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Minimum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dots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(per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key)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(*8)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34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Simultaneous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Press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Not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available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(*5)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(only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point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can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pressed)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34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Life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million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times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more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(operating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force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0.98N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less)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9235">
                <a:tc gridSpan="2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Panel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Color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White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marR="6286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GT2507-WTBD: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GT2507-WTSD:</a:t>
                      </a:r>
                      <a:r>
                        <a:rPr dirty="0" sz="700" spc="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Silver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Silver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Black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3083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Memory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 marR="100965">
                        <a:lnSpc>
                          <a:spcPts val="800"/>
                        </a:lnSpc>
                        <a:spcBef>
                          <a:spcPts val="114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User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Memory</a:t>
                      </a:r>
                      <a:r>
                        <a:rPr dirty="0" sz="700" spc="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Capacity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9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ROM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(Storage)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32384">
                        <a:lnSpc>
                          <a:spcPts val="780"/>
                        </a:lnSpc>
                      </a:pP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RAM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(Operation)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ROM: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32MB;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RAM: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80MB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ROM: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32MB;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RAM: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128MB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384" marR="112395">
                        <a:lnSpc>
                          <a:spcPts val="800"/>
                        </a:lnSpc>
                        <a:spcBef>
                          <a:spcPts val="51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ROM: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32MB;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RAM: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80MB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540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04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Life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(No.</a:t>
                      </a:r>
                      <a:r>
                        <a:rPr dirty="0" sz="700" spc="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Writings)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100,000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times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gridSpan="2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Internal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Clock</a:t>
                      </a:r>
                      <a:r>
                        <a:rPr dirty="0" sz="700" spc="3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Accuracy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9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±90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sec/month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(ambient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25°C)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rowSpan="2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Battery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GT11-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50BAT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lithium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battery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112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Life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Approx.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years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(ambient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temperature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25°C)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2384" marR="212090">
                        <a:lnSpc>
                          <a:spcPts val="800"/>
                        </a:lnSpc>
                      </a:pP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Built-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700" spc="5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Interface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RS-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232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Transmission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speed: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115200/57600/38400/19200/9600/4800bps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Connector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shape: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D-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sub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9-pin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(male)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RS-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422/485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Transmission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speed: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115200/57600/38400/19200/9600/4800bps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Connector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shape: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D-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sub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9-pin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(female)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Ethernet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2ch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700" spc="-9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USB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(Host)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2ch</a:t>
                      </a:r>
                      <a:r>
                        <a:rPr dirty="0" sz="700" spc="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(front/rear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(rear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11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Maximum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transfer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speed: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High-Speed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480Mbps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Connector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shape: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USB-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700" spc="-9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USB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(Device)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(front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(rear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(front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(rear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(front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face)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112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Maximum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transfer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rate: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High-Speed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480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Mbps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Connector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shape: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USB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Mini-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SD</a:t>
                      </a:r>
                      <a:r>
                        <a:rPr dirty="0" sz="700" spc="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Memory</a:t>
                      </a:r>
                      <a:r>
                        <a:rPr dirty="0" sz="700" spc="3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Card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1ch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SDHC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compliant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(maximum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32GB)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Extension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Interface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communication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unit/option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unit</a:t>
                      </a:r>
                      <a:r>
                        <a:rPr dirty="0" sz="700" spc="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mounting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Side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Interface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installing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wireless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LAN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communication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unit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308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Sound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Output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Interface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2384" marR="144780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channel,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WAV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format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(16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bits,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8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kHz/16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kHz,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monoral)</a:t>
                      </a:r>
                      <a:r>
                        <a:rPr dirty="0" sz="700" spc="1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applicable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plug: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ø3.5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stere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miniplug</a:t>
                      </a:r>
                      <a:r>
                        <a:rPr dirty="0" sz="700" spc="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(3-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prong)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571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8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Buzzer</a:t>
                      </a:r>
                      <a:r>
                        <a:rPr dirty="0" sz="700" spc="4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Output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Single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tone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(tone,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tone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length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adjustable)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6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700" spc="3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LED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Emission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color: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colors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(blue,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orange)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8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Protective</a:t>
                      </a:r>
                      <a:r>
                        <a:rPr dirty="0" sz="70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Construction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1750" marR="703580">
                        <a:lnSpc>
                          <a:spcPts val="800"/>
                        </a:lnSpc>
                        <a:spcBef>
                          <a:spcPts val="51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Front: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IP67F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(*6,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*9)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Inside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control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panel: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IP2X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54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just" marL="31750" marR="46990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Front: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IP67F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(*7,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*9)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Inside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control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panel: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IP2X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marR="48895">
                        <a:lnSpc>
                          <a:spcPts val="800"/>
                        </a:lnSpc>
                        <a:spcBef>
                          <a:spcPts val="51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Front: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IP67F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(*6*9)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control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panel: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IP2X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54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ts val="819"/>
                        </a:lnSpc>
                        <a:spcBef>
                          <a:spcPts val="55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Front: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IP66F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7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/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IP67F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1750" marR="39370">
                        <a:lnSpc>
                          <a:spcPts val="800"/>
                        </a:lnSpc>
                        <a:spcBef>
                          <a:spcPts val="30"/>
                        </a:spcBef>
                      </a:pP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(*9)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6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control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panel: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IP2X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31750" marR="46990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5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Front: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IP67F</a:t>
                      </a:r>
                      <a:r>
                        <a:rPr dirty="0" sz="700" spc="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(*7,</a:t>
                      </a:r>
                      <a:r>
                        <a:rPr dirty="0" sz="700" spc="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*9)</a:t>
                      </a:r>
                      <a:r>
                        <a:rPr dirty="0" sz="700" spc="50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Inside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control</a:t>
                      </a:r>
                      <a:r>
                        <a:rPr dirty="0" sz="700" spc="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panel: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IP2X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External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Dimensions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(W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D)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241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194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52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236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185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54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189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142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48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214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158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55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3175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164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139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53.5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Panel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Cutout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(W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8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H)</a:t>
                      </a:r>
                      <a:r>
                        <a:rPr dirty="0" sz="700" spc="2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3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227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176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194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158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180.5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133.5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197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141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3175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153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5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121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7635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Weight</a:t>
                      </a:r>
                      <a:r>
                        <a:rPr dirty="0" sz="700" spc="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(Excluding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Mounting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7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Brackets)</a:t>
                      </a:r>
                      <a:r>
                        <a:rPr dirty="0" sz="700" spc="1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kg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1.5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0.75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1.2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3175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700" spc="-2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0.6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308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5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Applicable</a:t>
                      </a:r>
                      <a:r>
                        <a:rPr dirty="0" sz="700" spc="3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6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Software</a:t>
                      </a:r>
                      <a:r>
                        <a:rPr dirty="0" sz="700" spc="45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Package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Works3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Version1.112S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later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 marR="26733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Works3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Version1.150G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later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Works3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3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Version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4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1.175H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later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635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750" marR="267335">
                        <a:lnSpc>
                          <a:spcPts val="800"/>
                        </a:lnSpc>
                        <a:spcBef>
                          <a:spcPts val="105"/>
                        </a:spcBef>
                      </a:pPr>
                      <a:r>
                        <a:rPr dirty="0" sz="700" spc="-6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GT</a:t>
                      </a:r>
                      <a:r>
                        <a:rPr dirty="0" sz="700" spc="-1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1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Works3 </a:t>
                      </a:r>
                      <a:r>
                        <a:rPr dirty="0" sz="700" spc="-4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Version1.180N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or</a:t>
                      </a:r>
                      <a:r>
                        <a:rPr dirty="0" sz="700" spc="-35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700" spc="-2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later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2857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558800" y="408633"/>
            <a:ext cx="22104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5" b="1">
                <a:solidFill>
                  <a:srgbClr val="231F20"/>
                </a:solidFill>
                <a:latin typeface="Arial"/>
                <a:cs typeface="Arial"/>
              </a:rPr>
              <a:t>GT25</a:t>
            </a:r>
            <a:r>
              <a:rPr dirty="0" sz="1000" spc="2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85" b="1">
                <a:solidFill>
                  <a:srgbClr val="231F20"/>
                </a:solidFill>
                <a:latin typeface="Arial"/>
                <a:cs typeface="Arial"/>
              </a:rPr>
              <a:t>Performance</a:t>
            </a:r>
            <a:r>
              <a:rPr dirty="0" sz="1000" spc="2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75" b="1">
                <a:solidFill>
                  <a:srgbClr val="231F20"/>
                </a:solidFill>
                <a:latin typeface="Arial"/>
                <a:cs typeface="Arial"/>
              </a:rPr>
              <a:t>Specifications</a:t>
            </a:r>
            <a:r>
              <a:rPr dirty="0" sz="1000" spc="2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00" spc="-40" b="1">
                <a:solidFill>
                  <a:srgbClr val="231F20"/>
                </a:solidFill>
                <a:latin typeface="Arial"/>
                <a:cs typeface="Arial"/>
              </a:rPr>
              <a:t>(continued)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58800" y="7537450"/>
            <a:ext cx="6449695" cy="1272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710"/>
              </a:lnSpc>
              <a:spcBef>
                <a:spcPts val="100"/>
              </a:spcBef>
            </a:pPr>
            <a:r>
              <a:rPr dirty="0" sz="600" spc="-10" b="1">
                <a:solidFill>
                  <a:srgbClr val="231F20"/>
                </a:solidFill>
                <a:latin typeface="Arial"/>
                <a:cs typeface="Arial"/>
              </a:rPr>
              <a:t>Notes:</a:t>
            </a:r>
            <a:endParaRPr sz="600">
              <a:latin typeface="Arial"/>
              <a:cs typeface="Arial"/>
            </a:endParaRPr>
          </a:p>
          <a:p>
            <a:pPr algn="just" marL="127000" marR="5080" indent="-114300">
              <a:lnSpc>
                <a:spcPts val="700"/>
              </a:lnSpc>
              <a:spcBef>
                <a:spcPts val="30"/>
              </a:spcBef>
              <a:buAutoNum type="arabicPeriod"/>
              <a:tabLst>
                <a:tab pos="127000" algn="l"/>
              </a:tabLst>
            </a:pPr>
            <a:r>
              <a:rPr dirty="0" sz="600" spc="-15">
                <a:solidFill>
                  <a:srgbClr val="231F20"/>
                </a:solidFill>
                <a:latin typeface="Tahoma"/>
                <a:cs typeface="Tahoma"/>
              </a:rPr>
              <a:t>As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characteristic of liquid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crystal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display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panels,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bright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dots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(always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lit)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dark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dots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(never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lit)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appear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on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panel.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Since liquid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crystal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display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panels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comprise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great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number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of display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elements,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appearance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of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bright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dark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dots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cannot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be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reduced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zero.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Individual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differences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in liquid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crystal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display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panels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cause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differences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in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color,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uneven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brightness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flickering.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Note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these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phenomena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are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characteristics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of liquid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crystal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display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panels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it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does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mean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products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are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defective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 or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damaged.</a:t>
            </a:r>
            <a:endParaRPr sz="600">
              <a:latin typeface="Tahoma"/>
              <a:cs typeface="Tahoma"/>
            </a:endParaRPr>
          </a:p>
          <a:p>
            <a:pPr algn="just" marL="127000" indent="-114300">
              <a:lnSpc>
                <a:spcPts val="670"/>
              </a:lnSpc>
              <a:buAutoNum type="arabicPeriod"/>
              <a:tabLst>
                <a:tab pos="127000" algn="l"/>
              </a:tabLst>
            </a:pP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Flickering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occur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due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vibration,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shock,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display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colors.</a:t>
            </a:r>
            <a:endParaRPr sz="600">
              <a:latin typeface="Tahoma"/>
              <a:cs typeface="Tahoma"/>
            </a:endParaRPr>
          </a:p>
          <a:p>
            <a:pPr algn="just" marL="127000" indent="-114300">
              <a:lnSpc>
                <a:spcPts val="700"/>
              </a:lnSpc>
              <a:buAutoNum type="arabicPeriod"/>
              <a:tabLst>
                <a:tab pos="127000" algn="l"/>
              </a:tabLst>
            </a:pP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When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stylus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is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used,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panel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has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life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100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thousand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touches.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stylus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must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satisfy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following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specifications: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Material: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polyacetal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resin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Tip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radius: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0.8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mm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more</a:t>
            </a:r>
            <a:endParaRPr sz="600">
              <a:latin typeface="Tahoma"/>
              <a:cs typeface="Tahoma"/>
            </a:endParaRPr>
          </a:p>
          <a:p>
            <a:pPr algn="just" marL="127000" indent="-114300">
              <a:lnSpc>
                <a:spcPts val="700"/>
              </a:lnSpc>
              <a:buAutoNum type="arabicPeriod"/>
              <a:tabLst>
                <a:tab pos="127000" algn="l"/>
              </a:tabLst>
            </a:pP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prevent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display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section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from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burning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lengthen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backlight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life,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enable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screen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save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function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turn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off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backlight.</a:t>
            </a:r>
            <a:endParaRPr sz="600">
              <a:latin typeface="Tahoma"/>
              <a:cs typeface="Tahoma"/>
            </a:endParaRPr>
          </a:p>
          <a:p>
            <a:pPr algn="just" marL="127000" indent="-114300">
              <a:lnSpc>
                <a:spcPts val="700"/>
              </a:lnSpc>
              <a:buAutoNum type="arabicPeriod"/>
              <a:tabLst>
                <a:tab pos="127000" algn="l"/>
              </a:tabLst>
            </a:pP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If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you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two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points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more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simultaneously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panel,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switch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near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touched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points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operate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unexpectedly.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Do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two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points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more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simultaneously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touch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panel.</a:t>
            </a:r>
            <a:endParaRPr sz="600">
              <a:latin typeface="Tahoma"/>
              <a:cs typeface="Tahoma"/>
            </a:endParaRPr>
          </a:p>
          <a:p>
            <a:pPr marL="127000" marR="73660" indent="-114300">
              <a:lnSpc>
                <a:spcPts val="700"/>
              </a:lnSpc>
              <a:spcBef>
                <a:spcPts val="30"/>
              </a:spcBef>
              <a:buAutoNum type="arabicPeriod"/>
              <a:tabLst>
                <a:tab pos="127000" algn="l"/>
              </a:tabLst>
            </a:pP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conform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IP67F,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close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USB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environmental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cover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by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pushing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[PUSH]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mark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firmly.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(To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conform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IP2X,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open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USB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environmental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cover.)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Note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structure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does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 spc="5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guarantee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all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users’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environments.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60">
                <a:solidFill>
                  <a:srgbClr val="231F20"/>
                </a:solidFill>
                <a:latin typeface="Tahoma"/>
                <a:cs typeface="Tahoma"/>
              </a:rPr>
              <a:t>GOT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be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used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certain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environments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where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it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is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subjected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splashing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oil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chemicals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long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period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time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soaked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oil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mist.</a:t>
            </a:r>
            <a:endParaRPr sz="600">
              <a:latin typeface="Tahoma"/>
              <a:cs typeface="Tahoma"/>
            </a:endParaRPr>
          </a:p>
          <a:p>
            <a:pPr marL="127000" marR="78740" indent="-114300">
              <a:lnSpc>
                <a:spcPts val="700"/>
              </a:lnSpc>
              <a:buAutoNum type="arabicPeriod"/>
              <a:tabLst>
                <a:tab pos="127000" algn="l"/>
              </a:tabLst>
            </a:pP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conform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IP67F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attach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environmental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sheet.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Note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structure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does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guarantee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all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users’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environments.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60">
                <a:solidFill>
                  <a:srgbClr val="231F20"/>
                </a:solidFill>
                <a:latin typeface="Tahoma"/>
                <a:cs typeface="Tahoma"/>
              </a:rPr>
              <a:t>GOT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be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used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certain</a:t>
            </a:r>
            <a:r>
              <a:rPr dirty="0" sz="600" spc="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environments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where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it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is</a:t>
            </a:r>
            <a:r>
              <a:rPr dirty="0" sz="600" spc="5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subjected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splashing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oil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chemicals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long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period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time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soaked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oil mist.</a:t>
            </a:r>
            <a:endParaRPr sz="600">
              <a:latin typeface="Tahoma"/>
              <a:cs typeface="Tahoma"/>
            </a:endParaRPr>
          </a:p>
          <a:p>
            <a:pPr marL="127000" indent="-114300">
              <a:lnSpc>
                <a:spcPts val="670"/>
              </a:lnSpc>
              <a:buAutoNum type="arabicPeriod"/>
              <a:tabLst>
                <a:tab pos="127000" algn="l"/>
              </a:tabLst>
            </a:pP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minimum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size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key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can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be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arranged.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ensure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safe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use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product,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following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settings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5">
                <a:solidFill>
                  <a:srgbClr val="231F20"/>
                </a:solidFill>
                <a:latin typeface="Tahoma"/>
                <a:cs typeface="Tahoma"/>
              </a:rPr>
              <a:t>are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recommended: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Key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size: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16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x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16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dots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larger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85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Distance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0">
                <a:solidFill>
                  <a:srgbClr val="231F20"/>
                </a:solidFill>
                <a:latin typeface="Tahoma"/>
                <a:cs typeface="Tahoma"/>
              </a:rPr>
              <a:t>between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keys: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16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dots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more</a:t>
            </a:r>
            <a:endParaRPr sz="600">
              <a:latin typeface="Tahoma"/>
              <a:cs typeface="Tahoma"/>
            </a:endParaRPr>
          </a:p>
          <a:p>
            <a:pPr marL="127000" indent="-114300">
              <a:lnSpc>
                <a:spcPts val="710"/>
              </a:lnSpc>
              <a:buAutoNum type="arabicPeriod"/>
              <a:tabLst>
                <a:tab pos="127000" algn="l"/>
              </a:tabLst>
            </a:pP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suffix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“F”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IP67F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is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5">
                <a:solidFill>
                  <a:srgbClr val="231F20"/>
                </a:solidFill>
                <a:latin typeface="Tahoma"/>
                <a:cs typeface="Tahoma"/>
              </a:rPr>
              <a:t>symbol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indicates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protection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rate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against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oil.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55">
                <a:solidFill>
                  <a:srgbClr val="231F20"/>
                </a:solidFill>
                <a:latin typeface="Tahoma"/>
                <a:cs typeface="Tahoma"/>
              </a:rPr>
              <a:t>It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is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described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Appendix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Japanese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5">
                <a:solidFill>
                  <a:srgbClr val="231F20"/>
                </a:solidFill>
                <a:latin typeface="Tahoma"/>
                <a:cs typeface="Tahoma"/>
              </a:rPr>
              <a:t>Industrial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40">
                <a:solidFill>
                  <a:srgbClr val="231F20"/>
                </a:solidFill>
                <a:latin typeface="Tahoma"/>
                <a:cs typeface="Tahoma"/>
              </a:rPr>
              <a:t>Standard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20">
                <a:solidFill>
                  <a:srgbClr val="231F20"/>
                </a:solidFill>
                <a:latin typeface="Tahoma"/>
                <a:cs typeface="Tahoma"/>
              </a:rPr>
              <a:t>JIS</a:t>
            </a:r>
            <a:r>
              <a:rPr dirty="0" sz="60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30">
                <a:solidFill>
                  <a:srgbClr val="231F20"/>
                </a:solidFill>
                <a:latin typeface="Tahoma"/>
                <a:cs typeface="Tahoma"/>
              </a:rPr>
              <a:t>C</a:t>
            </a:r>
            <a:r>
              <a:rPr dirty="0" sz="600" spc="-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600" spc="-10">
                <a:solidFill>
                  <a:srgbClr val="231F20"/>
                </a:solidFill>
                <a:latin typeface="Tahoma"/>
                <a:cs typeface="Tahoma"/>
              </a:rPr>
              <a:t>0920.</a:t>
            </a:r>
            <a:endParaRPr sz="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2024-07-27T08:19:53Z</dcterms:created>
  <dcterms:modified xsi:type="dcterms:W3CDTF">2024-07-27T08:19:53Z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2019-05-06T00:00:00Z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2024-07-27T00:00:00Z</vt:filetime>
  </property>
  <property fmtid="{D5CDD505-2E9C-101B-9397-08002B2CF9AE}" pid="5" name="Producer">
    <vt:lpwstr>Adobe PDF Library 15.0</vt:lpwstr>
  </property>
</Properties>
</file>